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2" r:id="rId6"/>
    <p:sldId id="264" r:id="rId7"/>
    <p:sldId id="259" r:id="rId8"/>
    <p:sldId id="270" r:id="rId9"/>
    <p:sldId id="260" r:id="rId10"/>
    <p:sldId id="261" r:id="rId11"/>
    <p:sldId id="263" r:id="rId12"/>
    <p:sldId id="265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0"/>
  </p:normalViewPr>
  <p:slideViewPr>
    <p:cSldViewPr>
      <p:cViewPr varScale="1">
        <p:scale>
          <a:sx n="123" d="100"/>
          <a:sy n="123" d="100"/>
        </p:scale>
        <p:origin x="12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17929-EB65-41DD-B3EC-1F6BAC55D485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F835-6E09-48AD-AB36-B40B8D52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information is mostly for Independent Contractors.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F835-6E09-48AD-AB36-B40B8D52CD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4140200"/>
            <a:ext cx="5257800" cy="711200"/>
          </a:xfrm>
        </p:spPr>
        <p:txBody>
          <a:bodyPr/>
          <a:lstStyle>
            <a:lvl1pPr algn="r">
              <a:defRPr sz="4000">
                <a:effectLst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851400"/>
            <a:ext cx="5257800" cy="12192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396999"/>
            <a:ext cx="2057400" cy="4729164"/>
          </a:xfrm>
        </p:spPr>
        <p:txBody>
          <a:bodyPr vert="eaVert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96999"/>
            <a:ext cx="6019800" cy="47291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307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307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3800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93800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905000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9220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1"/>
            <a:ext cx="5111750" cy="5033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11401"/>
            <a:ext cx="3008313" cy="38147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799"/>
            <a:ext cx="5486400" cy="3533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12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830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3600" kern="1200" dirty="0">
          <a:gradFill flip="none" rotWithShape="1">
            <a:gsLst>
              <a:gs pos="0">
                <a:srgbClr val="26588D"/>
              </a:gs>
              <a:gs pos="100000">
                <a:srgbClr val="4197C6"/>
              </a:gs>
            </a:gsLst>
            <a:lin ang="16200000" scaled="1"/>
            <a:tileRect/>
          </a:gra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inbowuniversepageants.com/directors" TargetMode="External"/><Relationship Id="rId2" Type="http://schemas.openxmlformats.org/officeDocument/2006/relationships/hyperlink" Target="http://www.facebook.com/rainbowuniversepageants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mailto:angelicraynbow@outlook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4140200"/>
            <a:ext cx="5257800" cy="711200"/>
          </a:xfrm>
        </p:spPr>
        <p:txBody>
          <a:bodyPr/>
          <a:lstStyle/>
          <a:p>
            <a:r>
              <a:rPr lang="en-PH" dirty="0">
                <a:solidFill>
                  <a:srgbClr val="00B050"/>
                </a:solidFill>
                <a:latin typeface="Elephant" panose="02020904090505020303" pitchFamily="18" charset="0"/>
              </a:rPr>
              <a:t>Rainbow Universe </a:t>
            </a:r>
            <a:r>
              <a:rPr lang="en-PH" dirty="0" smtClean="0">
                <a:solidFill>
                  <a:srgbClr val="00B050"/>
                </a:solidFill>
                <a:latin typeface="Elephant" panose="02020904090505020303" pitchFamily="18" charset="0"/>
              </a:rPr>
              <a:t>Pageants &amp; Youth Services</a:t>
            </a:r>
            <a:endParaRPr lang="en-PH" dirty="0">
              <a:solidFill>
                <a:srgbClr val="FFC00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638800"/>
            <a:ext cx="5715000" cy="12192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PH" sz="3500" i="1" dirty="0">
                <a:solidFill>
                  <a:srgbClr val="00B0F0"/>
                </a:solidFill>
                <a:latin typeface="Elephant" panose="02020904090505020303" pitchFamily="18" charset="0"/>
              </a:rPr>
              <a:t>Become A Director</a:t>
            </a:r>
          </a:p>
          <a:p>
            <a:r>
              <a:rPr lang="en-PH" i="1" dirty="0">
                <a:solidFill>
                  <a:srgbClr val="FF0066"/>
                </a:solidFill>
                <a:latin typeface="Elephant" panose="02020904090505020303" pitchFamily="18" charset="0"/>
              </a:rPr>
              <a:t>By Cicely Majeed</a:t>
            </a:r>
          </a:p>
          <a:p>
            <a:r>
              <a:rPr lang="en-PH" i="1" dirty="0" smtClean="0">
                <a:solidFill>
                  <a:srgbClr val="FF0066"/>
                </a:solidFill>
                <a:latin typeface="Elephant" panose="02020904090505020303" pitchFamily="18" charset="0"/>
              </a:rPr>
              <a:t>CEO/National Director/Pageant Coach</a:t>
            </a:r>
            <a:endParaRPr lang="en-PH" i="1" dirty="0">
              <a:solidFill>
                <a:srgbClr val="FF0066"/>
              </a:solidFill>
              <a:latin typeface="Elephant" panose="0202090409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28600"/>
            <a:ext cx="1943100" cy="15879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51400"/>
            <a:ext cx="1714500" cy="9276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629235"/>
            <a:ext cx="1019175" cy="108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8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54"/>
    </mc:Choice>
    <mc:Fallback xmlns="">
      <p:transition spd="slow" advTm="362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Pageant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60642" cy="4830764"/>
          </a:xfrm>
        </p:spPr>
        <p:txBody>
          <a:bodyPr>
            <a:normAutofit fontScale="70000" lnSpcReduction="20000"/>
          </a:bodyPr>
          <a:lstStyle/>
          <a:p>
            <a:r>
              <a:rPr lang="en-PH" b="1" dirty="0">
                <a:solidFill>
                  <a:srgbClr val="FF0066"/>
                </a:solidFill>
              </a:rPr>
              <a:t>Contestants</a:t>
            </a:r>
            <a:r>
              <a:rPr lang="en-PH" dirty="0"/>
              <a:t> – </a:t>
            </a:r>
            <a:r>
              <a:rPr lang="en-PH" b="1" dirty="0"/>
              <a:t>charity, referrals, sponsors, categories, prep </a:t>
            </a:r>
          </a:p>
          <a:p>
            <a:r>
              <a:rPr lang="en-PH" b="1" dirty="0">
                <a:solidFill>
                  <a:srgbClr val="FF0000"/>
                </a:solidFill>
              </a:rPr>
              <a:t>Divisions &amp; Titles </a:t>
            </a:r>
            <a:r>
              <a:rPr lang="en-PH" b="1" dirty="0"/>
              <a:t>– 3 divisions</a:t>
            </a:r>
          </a:p>
          <a:p>
            <a:pPr lvl="1"/>
            <a:r>
              <a:rPr lang="en-PH" b="1" dirty="0"/>
              <a:t>Junior Miss &amp; Mister 13-15</a:t>
            </a:r>
          </a:p>
          <a:p>
            <a:pPr lvl="1"/>
            <a:r>
              <a:rPr lang="en-PH" b="1" dirty="0"/>
              <a:t>Teen Miss &amp; Mister 16-19</a:t>
            </a:r>
          </a:p>
          <a:p>
            <a:pPr lvl="1"/>
            <a:r>
              <a:rPr lang="en-PH" b="1" dirty="0"/>
              <a:t>Young Adult Miss &amp; Mister 20-24</a:t>
            </a:r>
          </a:p>
          <a:p>
            <a:r>
              <a:rPr lang="en-PH" b="1" dirty="0">
                <a:solidFill>
                  <a:schemeClr val="accent6">
                    <a:lumMod val="75000"/>
                  </a:schemeClr>
                </a:solidFill>
              </a:rPr>
              <a:t>Impressions &amp; Categories </a:t>
            </a:r>
            <a:r>
              <a:rPr lang="en-PH" b="1" dirty="0"/>
              <a:t>– brain challenges, interviews, etc.</a:t>
            </a:r>
          </a:p>
          <a:p>
            <a:r>
              <a:rPr lang="en-PH" b="1" dirty="0">
                <a:solidFill>
                  <a:srgbClr val="0070C0"/>
                </a:solidFill>
              </a:rPr>
              <a:t>Contestant Packets &amp; Kits </a:t>
            </a:r>
            <a:r>
              <a:rPr lang="en-PH" b="1" dirty="0"/>
              <a:t>– during orientation</a:t>
            </a:r>
          </a:p>
          <a:p>
            <a:pPr lvl="1"/>
            <a:r>
              <a:rPr lang="en-PH" b="1" dirty="0"/>
              <a:t>Applications</a:t>
            </a:r>
          </a:p>
          <a:p>
            <a:pPr lvl="1"/>
            <a:r>
              <a:rPr lang="en-PH" b="1" dirty="0"/>
              <a:t>Requirements</a:t>
            </a:r>
          </a:p>
          <a:p>
            <a:pPr lvl="1"/>
            <a:r>
              <a:rPr lang="en-PH" b="1" dirty="0"/>
              <a:t>Referral cards, etc.</a:t>
            </a:r>
          </a:p>
          <a:p>
            <a:r>
              <a:rPr lang="en-PH" b="1" dirty="0">
                <a:solidFill>
                  <a:srgbClr val="7030A0"/>
                </a:solidFill>
              </a:rPr>
              <a:t>Pre-Pageant Workshops </a:t>
            </a:r>
            <a:r>
              <a:rPr lang="en-PH" b="1" dirty="0"/>
              <a:t>– 6 workshops </a:t>
            </a:r>
            <a:r>
              <a:rPr lang="en-PH" b="1" i="1" u="sng" dirty="0"/>
              <a:t>required</a:t>
            </a:r>
            <a:r>
              <a:rPr lang="en-PH" b="1" dirty="0"/>
              <a:t>  (interviews, personal development, stage presence, emotions, service, and attention)</a:t>
            </a:r>
          </a:p>
          <a:p>
            <a:pPr lvl="1"/>
            <a:r>
              <a:rPr lang="en-PH" b="1" dirty="0"/>
              <a:t>Preliminaries – 1 combined workshop</a:t>
            </a:r>
          </a:p>
          <a:p>
            <a:pPr lvl="1"/>
            <a:r>
              <a:rPr lang="en-PH" b="1" dirty="0"/>
              <a:t>State &amp; Nationals – all 6</a:t>
            </a:r>
          </a:p>
          <a:p>
            <a:pPr lvl="1"/>
            <a:r>
              <a:rPr lang="en-PH" b="1" dirty="0"/>
              <a:t>Can be done online</a:t>
            </a:r>
          </a:p>
          <a:p>
            <a:r>
              <a:rPr lang="en-PH" b="1" dirty="0">
                <a:solidFill>
                  <a:srgbClr val="00B050"/>
                </a:solidFill>
              </a:rPr>
              <a:t>Expenses</a:t>
            </a:r>
            <a:r>
              <a:rPr lang="en-PH" b="1" dirty="0"/>
              <a:t> – sashes, sash pins, crowns/tiara’s, ads &amp; printing fees, judges gifts, contestant gifts, travel expenses, venues, t-shirts (on web store) – will have access to expense fund</a:t>
            </a:r>
            <a:endParaRPr lang="en-PH" b="1" i="1" u="sng" dirty="0"/>
          </a:p>
          <a:p>
            <a:endParaRPr lang="en-PH" b="1" dirty="0"/>
          </a:p>
          <a:p>
            <a:r>
              <a:rPr lang="en-PH" b="1" dirty="0">
                <a:solidFill>
                  <a:srgbClr val="FFC000"/>
                </a:solidFill>
              </a:rPr>
              <a:t>Vendors</a:t>
            </a:r>
            <a:r>
              <a:rPr lang="en-PH" b="1" dirty="0"/>
              <a:t> – charge  according to choice (first come first served basis)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29" y="0"/>
            <a:ext cx="1168400" cy="18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2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209"/>
    </mc:Choice>
    <mc:Fallback xmlns="">
      <p:transition spd="slow" advTm="52620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Making Money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399"/>
          </a:xfrm>
        </p:spPr>
        <p:txBody>
          <a:bodyPr>
            <a:normAutofit fontScale="77500" lnSpcReduction="20000"/>
          </a:bodyPr>
          <a:lstStyle/>
          <a:p>
            <a:r>
              <a:rPr lang="en-PH" b="1" dirty="0">
                <a:solidFill>
                  <a:srgbClr val="FFC000"/>
                </a:solidFill>
              </a:rPr>
              <a:t>Sponsorship Fees:</a:t>
            </a:r>
          </a:p>
          <a:p>
            <a:pPr lvl="1"/>
            <a:r>
              <a:rPr lang="en-PH" b="1" dirty="0"/>
              <a:t>Preliminary contestants $100 (6 holidays and unlimited Miss &amp; Mister Rainbow Universe title pageants)</a:t>
            </a:r>
          </a:p>
          <a:p>
            <a:pPr lvl="1"/>
            <a:r>
              <a:rPr lang="en-PH" b="1" dirty="0"/>
              <a:t>State - $250 (1 or 2 state)</a:t>
            </a:r>
          </a:p>
          <a:p>
            <a:pPr lvl="1"/>
            <a:r>
              <a:rPr lang="en-PH" b="1" dirty="0"/>
              <a:t>Scholarship Fund – for youth to request money for personal reasons or pageants</a:t>
            </a:r>
          </a:p>
          <a:p>
            <a:r>
              <a:rPr lang="en-PH" b="1" dirty="0">
                <a:solidFill>
                  <a:srgbClr val="0070C0"/>
                </a:solidFill>
              </a:rPr>
              <a:t>Extra sponsors/vendors</a:t>
            </a:r>
          </a:p>
          <a:p>
            <a:pPr lvl="1"/>
            <a:r>
              <a:rPr lang="en-PH" b="1" dirty="0"/>
              <a:t>Sponsors in any amount</a:t>
            </a:r>
          </a:p>
          <a:p>
            <a:pPr lvl="1"/>
            <a:r>
              <a:rPr lang="en-PH" b="1" dirty="0"/>
              <a:t>Vendors - $25 bus. Card, $50 half page ad, $75 full page ad, $100 table set up</a:t>
            </a:r>
          </a:p>
          <a:p>
            <a:r>
              <a:rPr lang="en-PH" b="1" dirty="0">
                <a:solidFill>
                  <a:srgbClr val="7030A0"/>
                </a:solidFill>
              </a:rPr>
              <a:t>Door fees </a:t>
            </a:r>
            <a:r>
              <a:rPr lang="en-PH" dirty="0"/>
              <a:t>- </a:t>
            </a:r>
            <a:r>
              <a:rPr lang="en-PH" sz="2000" b="1" dirty="0"/>
              <a:t>$10-$45</a:t>
            </a:r>
          </a:p>
          <a:p>
            <a:r>
              <a:rPr lang="en-PH" sz="2500" b="1" dirty="0">
                <a:solidFill>
                  <a:schemeClr val="tx2"/>
                </a:solidFill>
              </a:rPr>
              <a:t>Employees</a:t>
            </a:r>
            <a:r>
              <a:rPr lang="en-PH" sz="2000" b="1" dirty="0">
                <a:solidFill>
                  <a:schemeClr val="tx2"/>
                </a:solidFill>
              </a:rPr>
              <a:t> </a:t>
            </a:r>
            <a:r>
              <a:rPr lang="en-PH" sz="2000" b="1" dirty="0"/>
              <a:t>– any money earned will be added to Director expense fund and contestant’s allowance fund</a:t>
            </a:r>
          </a:p>
          <a:p>
            <a:r>
              <a:rPr lang="en-PH" b="1" dirty="0">
                <a:solidFill>
                  <a:srgbClr val="FF0000"/>
                </a:solidFill>
              </a:rPr>
              <a:t>Good luck Ads </a:t>
            </a:r>
            <a:r>
              <a:rPr lang="en-PH" dirty="0"/>
              <a:t>- </a:t>
            </a:r>
            <a:r>
              <a:rPr lang="en-PH" sz="2000" b="1" dirty="0"/>
              <a:t>$5 half page ad, $10 full page ad (friends/family)</a:t>
            </a:r>
          </a:p>
          <a:p>
            <a:r>
              <a:rPr lang="en-PH" b="1" dirty="0">
                <a:solidFill>
                  <a:schemeClr val="accent6">
                    <a:lumMod val="75000"/>
                  </a:schemeClr>
                </a:solidFill>
              </a:rPr>
              <a:t>One Category </a:t>
            </a:r>
            <a:r>
              <a:rPr lang="en-PH" b="1" dirty="0"/>
              <a:t>– </a:t>
            </a:r>
            <a:r>
              <a:rPr lang="en-PH" sz="2000" b="1" dirty="0"/>
              <a:t>Viewer’s/Audience Choice - $1 per vote</a:t>
            </a:r>
          </a:p>
          <a:p>
            <a:r>
              <a:rPr lang="en-PH" b="1" dirty="0">
                <a:solidFill>
                  <a:srgbClr val="00B050"/>
                </a:solidFill>
              </a:rPr>
              <a:t>Merchandise sales - </a:t>
            </a:r>
            <a:r>
              <a:rPr lang="en-PH" sz="2000" b="1" dirty="0"/>
              <a:t>t-shirts, hats, </a:t>
            </a:r>
            <a:r>
              <a:rPr lang="en-PH" sz="2000" b="1" dirty="0" err="1"/>
              <a:t>jewelry</a:t>
            </a:r>
            <a:r>
              <a:rPr lang="en-PH" sz="2000" b="1" dirty="0"/>
              <a:t>, etc. (see web store)</a:t>
            </a:r>
          </a:p>
          <a:p>
            <a:r>
              <a:rPr lang="en-PH" b="1" dirty="0">
                <a:solidFill>
                  <a:schemeClr val="tx2"/>
                </a:solidFill>
              </a:rPr>
              <a:t>Something New </a:t>
            </a:r>
            <a:r>
              <a:rPr lang="en-PH" dirty="0"/>
              <a:t>– </a:t>
            </a:r>
            <a:r>
              <a:rPr lang="en-PH" sz="2000" b="1" dirty="0"/>
              <a:t>$100 commission check for every 2 pageants you produce</a:t>
            </a:r>
            <a:r>
              <a:rPr lang="en-PH" sz="2000" dirty="0"/>
              <a:t>.</a:t>
            </a:r>
          </a:p>
          <a:p>
            <a:r>
              <a:rPr lang="en-PH" b="1" dirty="0">
                <a:solidFill>
                  <a:srgbClr val="FF0066"/>
                </a:solidFill>
              </a:rPr>
              <a:t>Commission</a:t>
            </a:r>
            <a:r>
              <a:rPr lang="en-PH" dirty="0"/>
              <a:t> – </a:t>
            </a:r>
            <a:r>
              <a:rPr lang="en-PH" sz="2000" b="1" dirty="0"/>
              <a:t>only system that offers this – % of Nationals profit plus bonus check for any 3 directors that you hire</a:t>
            </a:r>
          </a:p>
          <a:p>
            <a:pPr lvl="1"/>
            <a:r>
              <a:rPr lang="en-PH" b="1" dirty="0"/>
              <a:t>8% for preliminary directors</a:t>
            </a:r>
          </a:p>
          <a:p>
            <a:pPr lvl="1"/>
            <a:r>
              <a:rPr lang="en-PH" b="1" dirty="0"/>
              <a:t>10% for state directors</a:t>
            </a:r>
          </a:p>
          <a:p>
            <a:pPr marL="457200" lvl="1" indent="0">
              <a:buNone/>
            </a:pP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77800"/>
            <a:ext cx="20193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7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429"/>
    </mc:Choice>
    <mc:Fallback xmlns="">
      <p:transition spd="slow" advTm="4044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 All Adds Up: Let’s do the Math! (IC’s only)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Preliminary Pageants</a:t>
            </a:r>
            <a:r>
              <a:rPr lang="en-US" dirty="0"/>
              <a:t>: $4850 per pageant – 6 prelims a year  = $29,100</a:t>
            </a:r>
          </a:p>
          <a:p>
            <a:r>
              <a:rPr lang="en-US" b="1" dirty="0">
                <a:solidFill>
                  <a:srgbClr val="00B050"/>
                </a:solidFill>
              </a:rPr>
              <a:t>State Pageants</a:t>
            </a:r>
            <a:r>
              <a:rPr lang="en-US" dirty="0"/>
              <a:t>: $5000 per state + 6 prelims = $28,500</a:t>
            </a:r>
          </a:p>
          <a:p>
            <a:r>
              <a:rPr lang="en-US" b="1" dirty="0">
                <a:solidFill>
                  <a:srgbClr val="7030A0"/>
                </a:solidFill>
              </a:rPr>
              <a:t>Commission</a:t>
            </a:r>
            <a:r>
              <a:rPr lang="en-US" dirty="0"/>
              <a:t>: (% profit from Nationals sales)</a:t>
            </a:r>
          </a:p>
          <a:p>
            <a:pPr lvl="1"/>
            <a:r>
              <a:rPr lang="en-US" b="1" dirty="0"/>
              <a:t>Nationals - $23,700 (average) – payments</a:t>
            </a:r>
          </a:p>
          <a:p>
            <a:pPr marL="457200" lvl="1" indent="0">
              <a:buNone/>
            </a:pPr>
            <a:r>
              <a:rPr lang="en-US" b="1" dirty="0"/>
              <a:t>	- Prelim Directors - @8% of 50% profits = $948 ($79/</a:t>
            </a:r>
            <a:r>
              <a:rPr lang="en-US" b="1" dirty="0" err="1"/>
              <a:t>mth</a:t>
            </a:r>
            <a:r>
              <a:rPr lang="en-US" b="1" dirty="0"/>
              <a:t>)</a:t>
            </a:r>
          </a:p>
          <a:p>
            <a:pPr marL="457200" lvl="1" indent="0">
              <a:buNone/>
            </a:pPr>
            <a:r>
              <a:rPr lang="en-US" b="1" dirty="0"/>
              <a:t>	- State Directors - @10% of 50% profits = $1185 ($98.75/</a:t>
            </a:r>
            <a:r>
              <a:rPr lang="en-US" b="1" dirty="0" err="1"/>
              <a:t>mth</a:t>
            </a:r>
            <a:r>
              <a:rPr lang="en-US" b="1" dirty="0"/>
              <a:t>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Calculation example: </a:t>
            </a:r>
          </a:p>
          <a:p>
            <a:pPr marL="457200" lvl="1" indent="0">
              <a:buNone/>
            </a:pPr>
            <a:r>
              <a:rPr lang="en-US" b="1" dirty="0"/>
              <a:t>-20 prelim contestants $100 sponsor fee = </a:t>
            </a:r>
            <a:r>
              <a:rPr lang="en-US" b="1" dirty="0">
                <a:solidFill>
                  <a:srgbClr val="FF0000"/>
                </a:solidFill>
              </a:rPr>
              <a:t>$2000</a:t>
            </a:r>
          </a:p>
          <a:p>
            <a:pPr marL="457200" lvl="1" indent="0">
              <a:buNone/>
            </a:pPr>
            <a:r>
              <a:rPr lang="en-US" b="1" dirty="0"/>
              <a:t>-10 sponsors $50 each = </a:t>
            </a:r>
            <a:r>
              <a:rPr lang="en-US" b="1" dirty="0">
                <a:solidFill>
                  <a:srgbClr val="FF0000"/>
                </a:solidFill>
              </a:rPr>
              <a:t>$500</a:t>
            </a:r>
          </a:p>
          <a:p>
            <a:pPr marL="457200" lvl="1" indent="0">
              <a:buNone/>
            </a:pPr>
            <a:r>
              <a:rPr lang="en-US" b="1" dirty="0"/>
              <a:t>-5 bus card vendors $25, 5 ½ </a:t>
            </a:r>
            <a:r>
              <a:rPr lang="en-US" b="1" dirty="0" err="1"/>
              <a:t>pg</a:t>
            </a:r>
            <a:r>
              <a:rPr lang="en-US" b="1" dirty="0"/>
              <a:t> ads $50, 5 full $75, 3 table set ups $100 = </a:t>
            </a:r>
            <a:r>
              <a:rPr lang="en-US" b="1" dirty="0">
                <a:solidFill>
                  <a:srgbClr val="FF0000"/>
                </a:solidFill>
              </a:rPr>
              <a:t>$1050</a:t>
            </a:r>
          </a:p>
          <a:p>
            <a:pPr marL="457200" lvl="1" indent="0">
              <a:buNone/>
            </a:pPr>
            <a:r>
              <a:rPr lang="en-US" b="1" dirty="0"/>
              <a:t>-80 door admission fees $10 = </a:t>
            </a:r>
            <a:r>
              <a:rPr lang="en-US" b="1" dirty="0">
                <a:solidFill>
                  <a:srgbClr val="FF0000"/>
                </a:solidFill>
              </a:rPr>
              <a:t>$800</a:t>
            </a:r>
          </a:p>
          <a:p>
            <a:pPr marL="457200" lvl="1" indent="0">
              <a:buNone/>
            </a:pPr>
            <a:r>
              <a:rPr lang="en-US" b="1" dirty="0"/>
              <a:t>-40 good luck ads $5 ½ </a:t>
            </a:r>
            <a:r>
              <a:rPr lang="en-US" b="1" dirty="0" err="1"/>
              <a:t>pg</a:t>
            </a:r>
            <a:r>
              <a:rPr lang="en-US" b="1" dirty="0"/>
              <a:t>, 10 full </a:t>
            </a:r>
            <a:r>
              <a:rPr lang="en-US" b="1" dirty="0" err="1"/>
              <a:t>pg</a:t>
            </a:r>
            <a:r>
              <a:rPr lang="en-US" b="1" dirty="0"/>
              <a:t> $10 = </a:t>
            </a:r>
            <a:r>
              <a:rPr lang="en-US" b="1" dirty="0">
                <a:solidFill>
                  <a:srgbClr val="FF0000"/>
                </a:solidFill>
              </a:rPr>
              <a:t>$300</a:t>
            </a:r>
          </a:p>
          <a:p>
            <a:pPr marL="457200" lvl="1" indent="0">
              <a:buNone/>
            </a:pPr>
            <a:r>
              <a:rPr lang="en-US" b="1" dirty="0"/>
              <a:t>100 VC votes $1 = </a:t>
            </a:r>
            <a:r>
              <a:rPr lang="en-US" b="1" dirty="0">
                <a:solidFill>
                  <a:srgbClr val="FF0000"/>
                </a:solidFill>
              </a:rPr>
              <a:t>$100</a:t>
            </a:r>
          </a:p>
          <a:p>
            <a:pPr marL="457200" lvl="1" indent="0">
              <a:buNone/>
            </a:pPr>
            <a:r>
              <a:rPr lang="en-US" b="1" dirty="0"/>
              <a:t>10 t-shirts $10 = </a:t>
            </a:r>
            <a:r>
              <a:rPr lang="en-US" b="1" dirty="0">
                <a:solidFill>
                  <a:srgbClr val="FF0000"/>
                </a:solidFill>
              </a:rPr>
              <a:t>$100</a:t>
            </a:r>
          </a:p>
          <a:p>
            <a:pPr marL="457200" lvl="1" indent="0">
              <a:buNone/>
            </a:pPr>
            <a:r>
              <a:rPr lang="en-US" b="1" dirty="0"/>
              <a:t>$2000 +$500 +$1050 +$800+$300+$100+$100= </a:t>
            </a:r>
            <a:r>
              <a:rPr lang="en-US" b="1" dirty="0">
                <a:solidFill>
                  <a:srgbClr val="FF0000"/>
                </a:solidFill>
              </a:rPr>
              <a:t>$4850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00600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6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017"/>
    </mc:Choice>
    <mc:Fallback xmlns="">
      <p:transition spd="slow" advTm="25301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Your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Directors Parties &amp; Retreats 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sz="2000" dirty="0"/>
              <a:t>4 parties per year; 1 annual retreat</a:t>
            </a:r>
          </a:p>
          <a:p>
            <a:pPr lvl="1"/>
            <a:r>
              <a:rPr lang="en-US" dirty="0"/>
              <a:t>Directors pamper me parties &amp; mixers (March, June, Sept, Dec,)</a:t>
            </a:r>
          </a:p>
          <a:p>
            <a:pPr lvl="1"/>
            <a:r>
              <a:rPr lang="en-US" dirty="0"/>
              <a:t>Tropical Sweet Retreat (August)</a:t>
            </a:r>
          </a:p>
          <a:p>
            <a:r>
              <a:rPr lang="en-US" b="1" dirty="0">
                <a:solidFill>
                  <a:srgbClr val="7030A0"/>
                </a:solidFill>
              </a:rPr>
              <a:t>Contests</a:t>
            </a:r>
            <a:r>
              <a:rPr lang="en-US" dirty="0"/>
              <a:t> - </a:t>
            </a:r>
            <a:r>
              <a:rPr lang="en-US" sz="2000" dirty="0"/>
              <a:t># donations, sponsors, contestants, vendors, prelim pageants – win gift cards, electronics, movie tickets, etc.</a:t>
            </a:r>
          </a:p>
          <a:p>
            <a:r>
              <a:rPr lang="en-US" b="1" dirty="0">
                <a:solidFill>
                  <a:srgbClr val="00B050"/>
                </a:solidFill>
              </a:rPr>
              <a:t>Discounts</a:t>
            </a:r>
            <a:r>
              <a:rPr lang="en-US" dirty="0"/>
              <a:t> </a:t>
            </a:r>
            <a:r>
              <a:rPr lang="en-US" sz="2000" dirty="0"/>
              <a:t>– referring directors, sponsors, community service, helping at other pageants, etc.</a:t>
            </a:r>
          </a:p>
          <a:p>
            <a:pPr lvl="1"/>
            <a:r>
              <a:rPr lang="en-US" dirty="0"/>
              <a:t>Referral forms provided</a:t>
            </a:r>
          </a:p>
          <a:p>
            <a:pPr lvl="1"/>
            <a:r>
              <a:rPr lang="en-US" dirty="0"/>
              <a:t>10% (prelim); 15% (state)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334000"/>
            <a:ext cx="21431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7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150"/>
    </mc:Choice>
    <mc:Fallback xmlns="">
      <p:transition spd="slow" advTm="23515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Fill out application, send in cover letter, and resume – on Facebook @ </a:t>
            </a:r>
            <a:r>
              <a:rPr lang="en-US" dirty="0">
                <a:hlinkClick r:id="rId2"/>
              </a:rPr>
              <a:t>www.facebook.com/rainbowuniversepageantss</a:t>
            </a:r>
            <a:r>
              <a:rPr lang="en-US" dirty="0"/>
              <a:t> and click on the Jobs” tab in our navigation menu</a:t>
            </a:r>
          </a:p>
          <a:p>
            <a:r>
              <a:rPr lang="en-US" dirty="0"/>
              <a:t>Fill out contact/registration form on website @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www.rainbowuniversepageants.com/directors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Scan the QR code here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Video </a:t>
            </a:r>
            <a:r>
              <a:rPr lang="en-US" dirty="0"/>
              <a:t>interview – instructions will be sent to you when you apply</a:t>
            </a:r>
          </a:p>
          <a:p>
            <a:r>
              <a:rPr lang="en-US" dirty="0"/>
              <a:t>Online meeting – if successful video interview</a:t>
            </a:r>
          </a:p>
          <a:p>
            <a:r>
              <a:rPr lang="en-US" dirty="0"/>
              <a:t>Background and reference check if I send offer letter</a:t>
            </a:r>
          </a:p>
          <a:p>
            <a:r>
              <a:rPr lang="en-US" dirty="0"/>
              <a:t>Instructions for onboarding sent via email, new hire paperwork, training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242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4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029"/>
    </mc:Choice>
    <mc:Fallback xmlns="">
      <p:transition spd="slow" advTm="2040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What questions do you have?</a:t>
            </a:r>
          </a:p>
          <a:p>
            <a:r>
              <a:rPr lang="en-US" b="1" dirty="0">
                <a:solidFill>
                  <a:srgbClr val="00B050"/>
                </a:solidFill>
              </a:rPr>
              <a:t>What comments would you like to share?</a:t>
            </a:r>
          </a:p>
          <a:p>
            <a:r>
              <a:rPr lang="en-US" b="1" dirty="0">
                <a:solidFill>
                  <a:srgbClr val="FF0000"/>
                </a:solidFill>
              </a:rPr>
              <a:t>Email me at </a:t>
            </a:r>
            <a:r>
              <a:rPr lang="en-US" b="1" dirty="0">
                <a:solidFill>
                  <a:srgbClr val="FF0000"/>
                </a:solidFill>
                <a:hlinkClick r:id="rId2"/>
              </a:rPr>
              <a:t>angelicraynbow@outlook.com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FF0066"/>
                </a:solidFill>
              </a:rPr>
              <a:t>Text me @ </a:t>
            </a:r>
            <a:r>
              <a:rPr lang="en-US" b="1" dirty="0" smtClean="0">
                <a:solidFill>
                  <a:srgbClr val="FF0066"/>
                </a:solidFill>
              </a:rPr>
              <a:t>866-798-7218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endParaRPr lang="en-US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b="1" dirty="0">
                <a:solidFill>
                  <a:srgbClr val="00B050"/>
                </a:solidFill>
              </a:rPr>
              <a:t>Next steps: </a:t>
            </a:r>
          </a:p>
          <a:p>
            <a:pPr lvl="1"/>
            <a:r>
              <a:rPr lang="en-US" dirty="0"/>
              <a:t>Onboarding, training, forms to sign, new hire paperwork</a:t>
            </a:r>
          </a:p>
          <a:p>
            <a:pPr lvl="1"/>
            <a:r>
              <a:rPr lang="en-US" dirty="0"/>
              <a:t>Get Directors kit  (website, email, t-shirt, handbook, bag, pin, Intranet/Extranet access, contract, binder)</a:t>
            </a:r>
          </a:p>
          <a:p>
            <a:pPr lvl="1"/>
            <a:r>
              <a:rPr lang="en-US" dirty="0"/>
              <a:t>Invitation to online trainings, Facebook group page, Google groups forum, etc.</a:t>
            </a:r>
          </a:p>
          <a:p>
            <a:pPr lvl="1"/>
            <a:r>
              <a:rPr lang="en-US" dirty="0"/>
              <a:t>Start planning your first pageant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600201"/>
            <a:ext cx="1914525" cy="147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5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888"/>
    </mc:Choice>
    <mc:Fallback xmlns="">
      <p:transition spd="slow" advTm="1658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b="1" dirty="0">
                <a:solidFill>
                  <a:schemeClr val="accent6"/>
                </a:solidFill>
              </a:rPr>
              <a:t>Our Mission/Goals </a:t>
            </a:r>
            <a:r>
              <a:rPr lang="en-PH" dirty="0"/>
              <a:t>– what is our purpose?</a:t>
            </a:r>
          </a:p>
          <a:p>
            <a:pPr marL="0" indent="0">
              <a:buNone/>
            </a:pPr>
            <a:r>
              <a:rPr lang="en-PH" dirty="0">
                <a:solidFill>
                  <a:srgbClr val="FF0000"/>
                </a:solidFill>
              </a:rPr>
              <a:t>Being a Director </a:t>
            </a:r>
            <a:r>
              <a:rPr lang="en-PH" dirty="0"/>
              <a:t>– what does it take?</a:t>
            </a:r>
          </a:p>
          <a:p>
            <a:pPr marL="0" indent="0">
              <a:buNone/>
            </a:pPr>
            <a:r>
              <a:rPr lang="en-PH" dirty="0">
                <a:solidFill>
                  <a:srgbClr val="0070C0"/>
                </a:solidFill>
              </a:rPr>
              <a:t>Support </a:t>
            </a:r>
            <a:r>
              <a:rPr lang="en-PH" dirty="0"/>
              <a:t>– how can we help?</a:t>
            </a:r>
          </a:p>
          <a:p>
            <a:pPr marL="0" indent="0">
              <a:buNone/>
            </a:pPr>
            <a:r>
              <a:rPr lang="en-PH" dirty="0">
                <a:solidFill>
                  <a:srgbClr val="00B050"/>
                </a:solidFill>
              </a:rPr>
              <a:t>Pageant Info </a:t>
            </a:r>
            <a:r>
              <a:rPr lang="en-PH" dirty="0"/>
              <a:t>– what is it all about?</a:t>
            </a:r>
          </a:p>
          <a:p>
            <a:pPr marL="0" indent="0">
              <a:buNone/>
            </a:pPr>
            <a:r>
              <a:rPr lang="en-PH" dirty="0">
                <a:solidFill>
                  <a:srgbClr val="00B0F0"/>
                </a:solidFill>
              </a:rPr>
              <a:t>Fees  </a:t>
            </a:r>
            <a:r>
              <a:rPr lang="en-PH" dirty="0"/>
              <a:t>– where does the money go?</a:t>
            </a:r>
          </a:p>
          <a:p>
            <a:pPr marL="0" indent="0">
              <a:buNone/>
            </a:pPr>
            <a:r>
              <a:rPr lang="en-PH" dirty="0">
                <a:solidFill>
                  <a:srgbClr val="7030A0"/>
                </a:solidFill>
              </a:rPr>
              <a:t>Doing the math </a:t>
            </a:r>
            <a:r>
              <a:rPr lang="en-PH" dirty="0"/>
              <a:t>– where does it all come from?</a:t>
            </a:r>
          </a:p>
          <a:p>
            <a:pPr marL="0" indent="0">
              <a:buNone/>
            </a:pPr>
            <a:r>
              <a:rPr lang="en-PH" dirty="0">
                <a:solidFill>
                  <a:srgbClr val="FF0066"/>
                </a:solidFill>
              </a:rPr>
              <a:t>Get your benefits &amp; perks </a:t>
            </a:r>
            <a:r>
              <a:rPr lang="en-PH" dirty="0"/>
              <a:t>– what are your incentives?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>
                <a:solidFill>
                  <a:schemeClr val="accent6">
                    <a:lumMod val="75000"/>
                  </a:schemeClr>
                </a:solidFill>
              </a:rPr>
              <a:t>Legalities</a:t>
            </a:r>
            <a:r>
              <a:rPr lang="en-PH" dirty="0"/>
              <a:t> – what agreements do you have to keep?</a:t>
            </a:r>
          </a:p>
          <a:p>
            <a:pPr marL="0" indent="0">
              <a:buNone/>
            </a:pPr>
            <a:r>
              <a:rPr lang="en-PH" dirty="0">
                <a:solidFill>
                  <a:schemeClr val="accent5"/>
                </a:solidFill>
              </a:rPr>
              <a:t>Q &amp; A </a:t>
            </a:r>
            <a:r>
              <a:rPr lang="en-PH" dirty="0"/>
              <a:t>– what questions, comments, concerns do you have?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43681"/>
            <a:ext cx="19145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9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34"/>
    </mc:Choice>
    <mc:Fallback xmlns="">
      <p:transition spd="slow" advTm="4193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Our 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55625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Follow the Rainbow…..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We embrace the nurturing of inner beauty through intellectual development, creative arts, understanding of fitness and nutrition, and emotional awareness and coaching girls/boys and young women/men to enhance their personal development as they embrace boldness, courage, wisdom and strength to become peaceful, calm, centered and relaxed individuals.</a:t>
            </a:r>
          </a:p>
          <a:p>
            <a:pPr marL="0" indent="0">
              <a:buNone/>
            </a:pPr>
            <a:endParaRPr lang="en-US" b="1" i="1" dirty="0">
              <a:solidFill>
                <a:srgbClr val="00B050"/>
              </a:solidFill>
            </a:endParaRPr>
          </a:p>
          <a:p>
            <a:r>
              <a:rPr lang="en-US" b="1" i="1" dirty="0"/>
              <a:t>Utilize the 4 Selves: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Self Esteem</a:t>
            </a: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Self Respect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Self Knowledge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Self Worth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PH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045"/>
    </mc:Choice>
    <mc:Fallback xmlns="">
      <p:transition spd="slow" advTm="15804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rgbClr val="FFC000"/>
                </a:solidFill>
              </a:rPr>
              <a:t>i</a:t>
            </a:r>
            <a:r>
              <a:rPr lang="en-US" b="1" dirty="0">
                <a:solidFill>
                  <a:srgbClr val="00B050"/>
                </a:solidFill>
              </a:rPr>
              <a:t>n</a:t>
            </a:r>
            <a:r>
              <a:rPr lang="en-US" b="1" dirty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2060"/>
                </a:solidFill>
              </a:rPr>
              <a:t>o</a:t>
            </a:r>
            <a:r>
              <a:rPr lang="en-US" b="1" dirty="0">
                <a:solidFill>
                  <a:srgbClr val="7030A0"/>
                </a:solidFill>
              </a:rPr>
              <a:t>w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b="1" dirty="0"/>
              <a:t>: </a:t>
            </a:r>
            <a:r>
              <a:rPr lang="en-US" dirty="0"/>
              <a:t>harmony, connection to mankind, one, chakra energy centers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Wings: </a:t>
            </a:r>
            <a:r>
              <a:rPr lang="en-US" dirty="0"/>
              <a:t>Spread Your Wings &amp; Fly, freedom, flight, ascension, lifting spirits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Impressions: </a:t>
            </a:r>
            <a:r>
              <a:rPr lang="en-US" dirty="0"/>
              <a:t>contestants make impressions on judges, audience, public, etc.</a:t>
            </a:r>
          </a:p>
          <a:p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Commission (Independent Contractors - IC): </a:t>
            </a:r>
            <a:r>
              <a:rPr lang="en-US" dirty="0"/>
              <a:t>Preliminary Directors (20%); State Directors (25%)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Brain Challenge: </a:t>
            </a:r>
            <a:r>
              <a:rPr lang="en-US" dirty="0"/>
              <a:t>7 day challenge to challenge the brain, think higher and more critically, fun games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Community Service</a:t>
            </a:r>
            <a:r>
              <a:rPr lang="en-US" dirty="0"/>
              <a:t>: we give back and serve our planet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5258"/>
            <a:ext cx="2057400" cy="134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852"/>
    </mc:Choice>
    <mc:Fallback xmlns="">
      <p:transition spd="slow" advTm="24585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Community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399"/>
          </a:xfrm>
        </p:spPr>
        <p:txBody>
          <a:bodyPr>
            <a:normAutofit/>
          </a:bodyPr>
          <a:lstStyle/>
          <a:p>
            <a:endParaRPr lang="en-PH" dirty="0"/>
          </a:p>
          <a:p>
            <a:endParaRPr lang="en-PH" dirty="0"/>
          </a:p>
          <a:p>
            <a:r>
              <a:rPr lang="en-PH" dirty="0">
                <a:solidFill>
                  <a:srgbClr val="FF0000"/>
                </a:solidFill>
              </a:rPr>
              <a:t>Community Service pageant system</a:t>
            </a:r>
          </a:p>
          <a:p>
            <a:r>
              <a:rPr lang="en-PH" dirty="0">
                <a:solidFill>
                  <a:srgbClr val="00B050"/>
                </a:solidFill>
              </a:rPr>
              <a:t>State and Nationals contestants can choose own charity</a:t>
            </a:r>
          </a:p>
          <a:p>
            <a:r>
              <a:rPr lang="en-PH" dirty="0">
                <a:solidFill>
                  <a:srgbClr val="0070C0"/>
                </a:solidFill>
              </a:rPr>
              <a:t>Directors can choose one specific charity</a:t>
            </a:r>
          </a:p>
          <a:p>
            <a:r>
              <a:rPr lang="en-PH" dirty="0">
                <a:solidFill>
                  <a:schemeClr val="accent6">
                    <a:lumMod val="75000"/>
                  </a:schemeClr>
                </a:solidFill>
              </a:rPr>
              <a:t>We also have a Community Service Day for all called Circle of Love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52" y="4419600"/>
            <a:ext cx="3511296" cy="20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6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504"/>
    </mc:Choice>
    <mc:Fallback xmlns="">
      <p:transition spd="slow" advTm="10850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812801"/>
          </a:xfrm>
        </p:spPr>
        <p:txBody>
          <a:bodyPr/>
          <a:lstStyle/>
          <a:p>
            <a:r>
              <a:rPr lang="en-US" dirty="0"/>
              <a:t>Mastering Your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What does it mean to master your mind?</a:t>
            </a:r>
          </a:p>
          <a:p>
            <a:pPr lvl="1"/>
            <a:r>
              <a:rPr lang="en-US" dirty="0"/>
              <a:t>Mindfulness – emotional control, think higher/better, critical thinking, life management, health &amp; fitness, brain teasers</a:t>
            </a:r>
          </a:p>
          <a:p>
            <a:pPr lvl="1"/>
            <a:r>
              <a:rPr lang="en-US" dirty="0"/>
              <a:t>All directors will be able to convey this to contestants</a:t>
            </a:r>
          </a:p>
          <a:p>
            <a:pPr lvl="1"/>
            <a:r>
              <a:rPr lang="en-US" dirty="0"/>
              <a:t>We are not a glitz pageant – focus on inner beauty, self-esteem, emotional control, mind elevation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86200"/>
            <a:ext cx="1905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7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475"/>
    </mc:Choice>
    <mc:Fallback xmlns="">
      <p:transition spd="slow" advTm="14047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3200" dirty="0"/>
              <a:t>Director Info - </a:t>
            </a:r>
            <a:br>
              <a:rPr lang="en-PH" sz="3200" dirty="0"/>
            </a:br>
            <a:r>
              <a:rPr lang="en-PH" sz="3200" dirty="0"/>
              <a:t>Independent Contractor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H" b="1" dirty="0">
                <a:solidFill>
                  <a:srgbClr val="7030A0"/>
                </a:solidFill>
              </a:rPr>
              <a:t>Independent Contractor</a:t>
            </a:r>
          </a:p>
          <a:p>
            <a:pPr lvl="1"/>
            <a:r>
              <a:rPr lang="en-PH" dirty="0"/>
              <a:t>Not employees</a:t>
            </a:r>
          </a:p>
          <a:p>
            <a:pPr lvl="1"/>
            <a:r>
              <a:rPr lang="en-PH" dirty="0"/>
              <a:t>Must sign contract (abide by all rules)</a:t>
            </a:r>
          </a:p>
          <a:p>
            <a:pPr lvl="1"/>
            <a:r>
              <a:rPr lang="en-PH" dirty="0"/>
              <a:t>Have a production co. with EIN for tax purposes</a:t>
            </a:r>
          </a:p>
          <a:p>
            <a:pPr lvl="1"/>
            <a:r>
              <a:rPr lang="en-PH" dirty="0"/>
              <a:t>Bank account</a:t>
            </a:r>
          </a:p>
          <a:p>
            <a:pPr lvl="1"/>
            <a:r>
              <a:rPr lang="en-PH" dirty="0"/>
              <a:t>Office space</a:t>
            </a:r>
          </a:p>
          <a:p>
            <a:r>
              <a:rPr lang="en-PH" b="1" dirty="0">
                <a:solidFill>
                  <a:srgbClr val="00B050"/>
                </a:solidFill>
              </a:rPr>
              <a:t>Required forms and signatures (IC’s)</a:t>
            </a:r>
          </a:p>
          <a:p>
            <a:pPr lvl="1"/>
            <a:r>
              <a:rPr lang="en-PH" dirty="0"/>
              <a:t>Contract</a:t>
            </a:r>
          </a:p>
          <a:p>
            <a:pPr lvl="1"/>
            <a:r>
              <a:rPr lang="en-PH" dirty="0"/>
              <a:t>Non-disclosure agreement</a:t>
            </a:r>
          </a:p>
          <a:p>
            <a:pPr lvl="1"/>
            <a:r>
              <a:rPr lang="en-PH" dirty="0"/>
              <a:t>Promise to pay</a:t>
            </a:r>
          </a:p>
          <a:p>
            <a:pPr lvl="1"/>
            <a:r>
              <a:rPr lang="en-PH" dirty="0"/>
              <a:t>Income &amp; Benefits agreement</a:t>
            </a:r>
          </a:p>
          <a:p>
            <a:r>
              <a:rPr lang="en-PH" b="1" dirty="0">
                <a:solidFill>
                  <a:srgbClr val="FF0000"/>
                </a:solidFill>
              </a:rPr>
              <a:t>Schedule your first pageant </a:t>
            </a:r>
            <a:r>
              <a:rPr lang="en-PH" b="1" dirty="0"/>
              <a:t>–</a:t>
            </a:r>
            <a:r>
              <a:rPr lang="en-PH" dirty="0"/>
              <a:t> dates and locations </a:t>
            </a:r>
            <a:r>
              <a:rPr lang="en-PH" b="1" dirty="0"/>
              <a:t>(in contract – 1</a:t>
            </a:r>
            <a:r>
              <a:rPr lang="en-PH" b="1" baseline="30000" dirty="0"/>
              <a:t>st</a:t>
            </a:r>
            <a:r>
              <a:rPr lang="en-PH" b="1" dirty="0"/>
              <a:t> thing)</a:t>
            </a:r>
          </a:p>
          <a:p>
            <a:r>
              <a:rPr lang="en-PH" b="1" dirty="0">
                <a:solidFill>
                  <a:srgbClr val="0070C0"/>
                </a:solidFill>
              </a:rPr>
              <a:t>Charities &amp; Contestants </a:t>
            </a:r>
            <a:r>
              <a:rPr lang="en-PH" dirty="0"/>
              <a:t>– choose charity, find contestants</a:t>
            </a:r>
          </a:p>
          <a:p>
            <a:r>
              <a:rPr lang="en-PH" b="1" dirty="0">
                <a:solidFill>
                  <a:schemeClr val="accent6">
                    <a:lumMod val="75000"/>
                  </a:schemeClr>
                </a:solidFill>
              </a:rPr>
              <a:t>Venues &amp; Insurance- </a:t>
            </a:r>
            <a:r>
              <a:rPr lang="en-PH" dirty="0"/>
              <a:t>choose venue (ask about insurance) – 3 options</a:t>
            </a:r>
          </a:p>
          <a:p>
            <a:r>
              <a:rPr lang="en-PH" b="1" dirty="0">
                <a:solidFill>
                  <a:srgbClr val="FF0066"/>
                </a:solidFill>
              </a:rPr>
              <a:t>Preliminary &amp; State</a:t>
            </a:r>
            <a:r>
              <a:rPr lang="en-PH" dirty="0">
                <a:solidFill>
                  <a:srgbClr val="FF0066"/>
                </a:solidFill>
              </a:rPr>
              <a:t> </a:t>
            </a:r>
            <a:r>
              <a:rPr lang="en-PH" dirty="0"/>
              <a:t>– choice for directors</a:t>
            </a:r>
          </a:p>
          <a:p>
            <a:r>
              <a:rPr lang="en-PH" b="1" dirty="0">
                <a:solidFill>
                  <a:srgbClr val="002060"/>
                </a:solidFill>
              </a:rPr>
              <a:t>Helpers &amp; Volunteers </a:t>
            </a:r>
            <a:r>
              <a:rPr lang="en-PH" dirty="0"/>
              <a:t>– judges, emcee, front desk, sales table, score tabulators, ushers, etc.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2286000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0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893"/>
    </mc:Choice>
    <mc:Fallback xmlns="">
      <p:transition spd="slow" advTm="41089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Info -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H" b="1" dirty="0">
                <a:solidFill>
                  <a:srgbClr val="7030A0"/>
                </a:solidFill>
              </a:rPr>
              <a:t>Employees</a:t>
            </a:r>
          </a:p>
          <a:p>
            <a:pPr lvl="1"/>
            <a:r>
              <a:rPr lang="en-PH" dirty="0"/>
              <a:t>Interviewed and hired if chosen</a:t>
            </a:r>
          </a:p>
          <a:p>
            <a:pPr lvl="1"/>
            <a:r>
              <a:rPr lang="en-PH" dirty="0"/>
              <a:t>Must sign contract (abide by all rules)</a:t>
            </a:r>
          </a:p>
          <a:p>
            <a:pPr lvl="1"/>
            <a:r>
              <a:rPr lang="en-PH" dirty="0"/>
              <a:t>Production will be from Butterfly Wings Productions</a:t>
            </a:r>
          </a:p>
          <a:p>
            <a:pPr lvl="1"/>
            <a:r>
              <a:rPr lang="en-PH" dirty="0"/>
              <a:t>Expense Allowance for expenses</a:t>
            </a:r>
          </a:p>
          <a:p>
            <a:pPr lvl="1"/>
            <a:r>
              <a:rPr lang="en-PH" dirty="0"/>
              <a:t>Training to get started</a:t>
            </a:r>
          </a:p>
          <a:p>
            <a:r>
              <a:rPr lang="en-PH" b="1" dirty="0">
                <a:solidFill>
                  <a:srgbClr val="00B050"/>
                </a:solidFill>
              </a:rPr>
              <a:t>Required forms and signatures</a:t>
            </a:r>
          </a:p>
          <a:p>
            <a:pPr lvl="1"/>
            <a:r>
              <a:rPr lang="en-PH" dirty="0"/>
              <a:t>Contract</a:t>
            </a:r>
          </a:p>
          <a:p>
            <a:pPr lvl="1"/>
            <a:r>
              <a:rPr lang="en-PH" dirty="0"/>
              <a:t>Non-disclosure agreement</a:t>
            </a:r>
          </a:p>
          <a:p>
            <a:pPr lvl="1"/>
            <a:r>
              <a:rPr lang="en-PH" dirty="0"/>
              <a:t>Income &amp; Benefits agreement</a:t>
            </a:r>
          </a:p>
          <a:p>
            <a:r>
              <a:rPr lang="en-PH" b="1" dirty="0">
                <a:solidFill>
                  <a:srgbClr val="FF0000"/>
                </a:solidFill>
              </a:rPr>
              <a:t>Schedule your first pageant </a:t>
            </a:r>
            <a:r>
              <a:rPr lang="en-PH" b="1" dirty="0"/>
              <a:t>–</a:t>
            </a:r>
            <a:r>
              <a:rPr lang="en-PH" dirty="0"/>
              <a:t> dates and locations </a:t>
            </a:r>
            <a:r>
              <a:rPr lang="en-PH" b="1" dirty="0"/>
              <a:t>(in contract – 1</a:t>
            </a:r>
            <a:r>
              <a:rPr lang="en-PH" b="1" baseline="30000" dirty="0"/>
              <a:t>st</a:t>
            </a:r>
            <a:r>
              <a:rPr lang="en-PH" b="1" dirty="0"/>
              <a:t> thing)</a:t>
            </a:r>
          </a:p>
          <a:p>
            <a:r>
              <a:rPr lang="en-PH" b="1" dirty="0">
                <a:solidFill>
                  <a:srgbClr val="0070C0"/>
                </a:solidFill>
              </a:rPr>
              <a:t>Charities &amp; Contestants </a:t>
            </a:r>
            <a:r>
              <a:rPr lang="en-PH" dirty="0"/>
              <a:t>– choose charity, find contestants</a:t>
            </a:r>
          </a:p>
          <a:p>
            <a:r>
              <a:rPr lang="en-PH" b="1" dirty="0">
                <a:solidFill>
                  <a:schemeClr val="accent6">
                    <a:lumMod val="75000"/>
                  </a:schemeClr>
                </a:solidFill>
              </a:rPr>
              <a:t>Venues &amp; Insurance- </a:t>
            </a:r>
            <a:r>
              <a:rPr lang="en-PH" dirty="0"/>
              <a:t>choose venue (insurance covered by RUP) </a:t>
            </a:r>
          </a:p>
          <a:p>
            <a:r>
              <a:rPr lang="en-PH" b="1" dirty="0">
                <a:solidFill>
                  <a:srgbClr val="FF0066"/>
                </a:solidFill>
              </a:rPr>
              <a:t>Preliminary &amp; State</a:t>
            </a:r>
            <a:r>
              <a:rPr lang="en-PH" dirty="0">
                <a:solidFill>
                  <a:srgbClr val="FF0066"/>
                </a:solidFill>
              </a:rPr>
              <a:t> </a:t>
            </a:r>
            <a:r>
              <a:rPr lang="en-PH" dirty="0"/>
              <a:t>– choice for directors</a:t>
            </a:r>
          </a:p>
          <a:p>
            <a:r>
              <a:rPr lang="en-PH" b="1" dirty="0">
                <a:solidFill>
                  <a:srgbClr val="002060"/>
                </a:solidFill>
              </a:rPr>
              <a:t>Helpers &amp; Volunteers </a:t>
            </a:r>
            <a:r>
              <a:rPr lang="en-PH" dirty="0"/>
              <a:t>– judges, emcee, front desk, sales table, score tabulators, ushers,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990601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9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b="1" dirty="0">
                <a:solidFill>
                  <a:srgbClr val="FF0000"/>
                </a:solidFill>
              </a:rPr>
              <a:t>Training</a:t>
            </a:r>
            <a:r>
              <a:rPr lang="en-PH" dirty="0"/>
              <a:t> – weekly trainings and videos that we record and give you access to on Intranet , getting contestants, finding venues, dealing with media, etc.</a:t>
            </a:r>
          </a:p>
          <a:p>
            <a:r>
              <a:rPr lang="en-PH" b="1" dirty="0">
                <a:solidFill>
                  <a:schemeClr val="accent6">
                    <a:lumMod val="75000"/>
                  </a:schemeClr>
                </a:solidFill>
              </a:rPr>
              <a:t>Documents &amp; Forms </a:t>
            </a:r>
            <a:r>
              <a:rPr lang="en-PH" dirty="0"/>
              <a:t>– access to Intranet/Extranet, Google Drive, or One Drive &amp; Directors Corner forum</a:t>
            </a:r>
          </a:p>
          <a:p>
            <a:r>
              <a:rPr lang="en-PH" b="1" dirty="0">
                <a:solidFill>
                  <a:srgbClr val="0070C0"/>
                </a:solidFill>
              </a:rPr>
              <a:t>Websites &amp; </a:t>
            </a:r>
            <a:r>
              <a:rPr lang="en-PH" b="1" dirty="0" err="1">
                <a:solidFill>
                  <a:srgbClr val="0070C0"/>
                </a:solidFill>
              </a:rPr>
              <a:t>Paypal</a:t>
            </a:r>
            <a:r>
              <a:rPr lang="en-PH" b="1" dirty="0">
                <a:solidFill>
                  <a:srgbClr val="0070C0"/>
                </a:solidFill>
              </a:rPr>
              <a:t> Buttons </a:t>
            </a:r>
            <a:r>
              <a:rPr lang="en-PH" dirty="0"/>
              <a:t>– your own site presence with your name, </a:t>
            </a:r>
            <a:r>
              <a:rPr lang="en-PH" dirty="0" err="1"/>
              <a:t>paypal</a:t>
            </a:r>
            <a:r>
              <a:rPr lang="en-PH" dirty="0"/>
              <a:t> buttons on site</a:t>
            </a:r>
          </a:p>
          <a:p>
            <a:r>
              <a:rPr lang="en-PH" b="1" dirty="0">
                <a:solidFill>
                  <a:srgbClr val="7030A0"/>
                </a:solidFill>
              </a:rPr>
              <a:t>Promotional Tools </a:t>
            </a:r>
            <a:r>
              <a:rPr lang="en-PH" dirty="0"/>
              <a:t>– </a:t>
            </a:r>
            <a:r>
              <a:rPr lang="en-PH" dirty="0" err="1"/>
              <a:t>Voy</a:t>
            </a:r>
            <a:r>
              <a:rPr lang="en-PH" dirty="0"/>
              <a:t> boards, </a:t>
            </a:r>
            <a:r>
              <a:rPr lang="en-PH" dirty="0" err="1"/>
              <a:t>picmonkey</a:t>
            </a:r>
            <a:r>
              <a:rPr lang="en-PH" dirty="0"/>
              <a:t>, </a:t>
            </a:r>
            <a:r>
              <a:rPr lang="en-PH" dirty="0" err="1"/>
              <a:t>pageantcenter</a:t>
            </a:r>
            <a:r>
              <a:rPr lang="en-PH" dirty="0"/>
              <a:t>, </a:t>
            </a:r>
            <a:r>
              <a:rPr lang="en-PH" dirty="0" err="1"/>
              <a:t>facebook</a:t>
            </a:r>
            <a:r>
              <a:rPr lang="en-PH" dirty="0"/>
              <a:t>, twitter, newspapers, radio stations, flyers, etc. – with assistance from Team Lead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016286"/>
            <a:ext cx="2743200" cy="96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9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673"/>
    </mc:Choice>
    <mc:Fallback xmlns="">
      <p:transition spd="slow" advTm="24467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1251</Words>
  <Application>Microsoft Office PowerPoint</Application>
  <PresentationFormat>On-screen Show (4:3)</PresentationFormat>
  <Paragraphs>168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Elephant</vt:lpstr>
      <vt:lpstr>Office Theme</vt:lpstr>
      <vt:lpstr>Rainbow Universe Pageants &amp; Youth Services</vt:lpstr>
      <vt:lpstr>Agenda</vt:lpstr>
      <vt:lpstr>Our Mission Statement</vt:lpstr>
      <vt:lpstr>Our Brand</vt:lpstr>
      <vt:lpstr>Community Service</vt:lpstr>
      <vt:lpstr>Mastering Your Mind</vt:lpstr>
      <vt:lpstr>Director Info -  Independent Contractor</vt:lpstr>
      <vt:lpstr>Director Info - Employees</vt:lpstr>
      <vt:lpstr>Support</vt:lpstr>
      <vt:lpstr>Pageant Info</vt:lpstr>
      <vt:lpstr>Making Money </vt:lpstr>
      <vt:lpstr>It All Adds Up: Let’s do the Math! (IC’s only)</vt:lpstr>
      <vt:lpstr>Get Your Benefits</vt:lpstr>
      <vt:lpstr>Interview Process</vt:lpstr>
      <vt:lpstr>Questions &amp;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Cicely Majeed</dc:creator>
  <cp:lastModifiedBy>public</cp:lastModifiedBy>
  <cp:revision>76</cp:revision>
  <dcterms:created xsi:type="dcterms:W3CDTF">2006-08-16T00:00:00Z</dcterms:created>
  <dcterms:modified xsi:type="dcterms:W3CDTF">2023-09-27T22:58:54Z</dcterms:modified>
</cp:coreProperties>
</file>